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D67003-BD9D-49CF-866C-10BEAA4C2B60}">
  <a:tblStyle styleId="{62D67003-BD9D-49CF-866C-10BEAA4C2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2CCE3B1-D9B1-45E5-9188-5AD0A926D87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5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54" Type="http://schemas.openxmlformats.org/officeDocument/2006/relationships/font" Target="fonts/Raleway-italic.fntdata"/><Relationship Id="rId13" Type="http://schemas.openxmlformats.org/officeDocument/2006/relationships/slide" Target="slides/slide7.xml"/><Relationship Id="rId57" Type="http://schemas.openxmlformats.org/officeDocument/2006/relationships/font" Target="fonts/Lato-bold.fntdata"/><Relationship Id="rId12" Type="http://schemas.openxmlformats.org/officeDocument/2006/relationships/slide" Target="slides/slide6.xml"/><Relationship Id="rId56" Type="http://schemas.openxmlformats.org/officeDocument/2006/relationships/font" Target="fonts/Lato-regular.fntdata"/><Relationship Id="rId15" Type="http://schemas.openxmlformats.org/officeDocument/2006/relationships/slide" Target="slides/slide9.xml"/><Relationship Id="rId59" Type="http://schemas.openxmlformats.org/officeDocument/2006/relationships/font" Target="fonts/Lato-boldItalic.fntdata"/><Relationship Id="rId14" Type="http://schemas.openxmlformats.org/officeDocument/2006/relationships/slide" Target="slides/slide8.xml"/><Relationship Id="rId58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df0a4dfd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df0a4dfd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zone - Area (km2) </a:t>
            </a:r>
            <a:endParaRPr b="1"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Car Parks Density - Area (km2) </a:t>
            </a:r>
            <a:endParaRPr b="1"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hour_cos - Office Hour </a:t>
            </a:r>
            <a:endParaRPr b="1"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Area (km2) - Population Density </a:t>
            </a:r>
            <a:endParaRPr b="1"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hour - hour_sin </a:t>
            </a:r>
            <a:endParaRPr b="1"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5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Area (km2) - latitude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250e8186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250e8186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22f4ab06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22f4ab06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14873051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14873051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22f4ab06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22f4ab06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if we plot the vacancies vs the hours instead of day of weeks, we can see that the diff in </a:t>
            </a:r>
            <a:r>
              <a:rPr lang="en-GB"/>
              <a:t>vacancies</a:t>
            </a:r>
            <a:r>
              <a:rPr lang="en-GB"/>
              <a:t> per districts actually become even more obv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10164e78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10164e78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5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9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Top 3 most populated districts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10164e78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10164e78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9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Both of the </a:t>
            </a:r>
            <a:r>
              <a:rPr lang="en-GB" sz="119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Differences between districts: Significant</a:t>
            </a:r>
            <a:endParaRPr sz="119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5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9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Might be useful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df0a4dfd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df0a4dfd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1487305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1487305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0f0aa8d3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0f0aa8d3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df121c08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df121c08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250e8186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250e8186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df121c08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df121c08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250e8186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250e8186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df0a4dfd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df0a4dfd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df0a4dfd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df0a4dfd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250e8186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250e8186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df0a4dfd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df0a4dfd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250e8186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250e8186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df0a4dfd2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df0a4dfd2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250e8186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250e8186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250e8186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250e8186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df121c08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df121c08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10face61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10face61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df121c08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df121c08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df0a4dfd2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df0a4dfd2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df0a4dfd2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df0a4dfd2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0f0aa8d3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0f0aa8d3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250e8186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250e8186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10face616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10face616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10face6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10face6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262708cf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262708cf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df0a4dfd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df0a4dfd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22f4ab06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22f4ab06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10164e78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10164e7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262708c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262708c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also tried to plot mean vacancies vs date per district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df0a4dfd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ddf0a4dfd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262708cf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262708cf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262708cf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262708cf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262708cf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262708cf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62708c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62708c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sz="1300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https://data.gov.hk/en-data/dataset/hk-td-tis_5-real-time-parking-vacancy-data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250e8186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250e8186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df0a4dfd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df0a4dfd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3"/>
              <a:buFont typeface="La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df0a4dfd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df0a4dfd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Capture </a:t>
            </a:r>
            <a:r>
              <a:rPr lang="en-GB" sz="2700">
                <a:solidFill>
                  <a:srgbClr val="202124"/>
                </a:solidFill>
                <a:highlight>
                  <a:srgbClr val="FFFFFF"/>
                </a:highlight>
              </a:rPr>
              <a:t>periodicity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Exploratory_data_analysi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hyperlink" Target="https://en.wikipedia.org/wiki/Exploratory_data_analysis" TargetMode="External"/><Relationship Id="rId5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en.wikipedia.org/wiki/Exploratory_data_analysis" TargetMode="External"/><Relationship Id="rId4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gohk.gov.hk/chi/welcome/index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 Park Availability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Predictive Modelling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002450" y="3341900"/>
            <a:ext cx="2415000" cy="18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- DS - 07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Chow ,Michael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Lee Yat Shun, Jasper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Mohammad Shehzaad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Hindy Yuen Shing Yan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 - Dimensionality Reduction</a:t>
            </a:r>
            <a:endParaRPr sz="2300">
              <a:highlight>
                <a:srgbClr val="FFFFFF"/>
              </a:highlight>
            </a:endParaRPr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133175" y="4340875"/>
            <a:ext cx="6458400" cy="10350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No feature shares strong corr. with the target.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50"/>
              </a:spcAft>
              <a:buNone/>
            </a:pPr>
            <a:r>
              <a:t/>
            </a:r>
            <a:endParaRPr b="1" sz="900">
              <a:solidFill>
                <a:srgbClr val="434343"/>
              </a:solidFill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025" y="1297575"/>
            <a:ext cx="3533475" cy="31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4">
            <a:alphaModFix/>
          </a:blip>
          <a:srcRect b="49700" l="0" r="0" t="5328"/>
          <a:stretch/>
        </p:blipFill>
        <p:spPr>
          <a:xfrm>
            <a:off x="4473500" y="1468175"/>
            <a:ext cx="4318199" cy="24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2085050" y="974175"/>
            <a:ext cx="112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"/>
              </a:spcAft>
              <a:buNone/>
            </a:pPr>
            <a:r>
              <a:rPr lang="en-GB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19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Pearson’s R</a:t>
            </a:r>
            <a:endParaRPr sz="119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12300" y="4567800"/>
            <a:ext cx="8153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Strong corr.:</a:t>
            </a:r>
            <a:endParaRPr b="1"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50"/>
              </a:spcAft>
              <a:buNone/>
            </a:pPr>
            <a:r>
              <a:rPr b="1"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1) </a:t>
            </a:r>
            <a:r>
              <a:rPr b="1"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month - month_sin       2) Population Density - Car Parks Density           3) latitude - zone </a:t>
            </a:r>
            <a:endParaRPr b="1"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6066500" y="1044500"/>
            <a:ext cx="1483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"/>
              </a:spcAft>
              <a:buNone/>
            </a:pPr>
            <a:r>
              <a:rPr lang="en-GB" sz="119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Standard Deviation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5562600" y="3886200"/>
            <a:ext cx="30000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“Population”,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“Population to Car Parks Ratio”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AutoNum type="arabicPeriod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“Population Density”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5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shows obvious level of variance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</a:t>
            </a:r>
            <a:r>
              <a:rPr lang="en-GB"/>
              <a:t>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6437300" y="1331129"/>
            <a:ext cx="1365300" cy="35682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Figure </a:t>
            </a:r>
            <a:endParaRPr u="sng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sz="1191"/>
              <a:t>vacancies by days per districts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Findings: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Winner: Islands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50"/>
              </a:spcAft>
              <a:buNone/>
            </a:pPr>
            <a:r>
              <a:t/>
            </a:r>
            <a:endParaRPr sz="1191"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0" l="2286" r="0" t="0"/>
          <a:stretch/>
        </p:blipFill>
        <p:spPr>
          <a:xfrm>
            <a:off x="828225" y="1331125"/>
            <a:ext cx="4216224" cy="3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6437300" y="1331129"/>
            <a:ext cx="1365300" cy="35682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Figure </a:t>
            </a:r>
            <a:endParaRPr u="sng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sz="1191"/>
              <a:t>vacancies by days per districts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Findings: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Central &amp; Western, 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Yuen Long, 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have slightly more (30-40) vacancies on weekends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50"/>
              </a:spcAft>
              <a:buNone/>
            </a:pPr>
            <a:r>
              <a:t/>
            </a:r>
            <a:endParaRPr sz="1191"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b="0" l="2286" r="0" t="0"/>
          <a:stretch/>
        </p:blipFill>
        <p:spPr>
          <a:xfrm>
            <a:off x="828225" y="1331125"/>
            <a:ext cx="4216224" cy="3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3036225" y="1507900"/>
            <a:ext cx="1178400" cy="491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1677" y="2467526"/>
            <a:ext cx="2025875" cy="188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7427900" y="1331129"/>
            <a:ext cx="1365300" cy="35682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sz="1191"/>
              <a:t>vacancies by hours per districts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Findings: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Hour 13 - 16: Lowest vacancies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North, 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Islands, 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Kwun Tong: 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Intra-day vacancies do not vary much 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50"/>
              </a:spcAft>
              <a:buNone/>
            </a:pPr>
            <a:r>
              <a:t/>
            </a:r>
            <a:endParaRPr sz="1191"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 b="0" l="3009" r="10761" t="0"/>
          <a:stretch/>
        </p:blipFill>
        <p:spPr>
          <a:xfrm>
            <a:off x="10500" y="1331125"/>
            <a:ext cx="3415075" cy="367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5">
            <a:alphaModFix/>
          </a:blip>
          <a:srcRect b="0" l="3260" r="0" t="0"/>
          <a:stretch/>
        </p:blipFill>
        <p:spPr>
          <a:xfrm>
            <a:off x="3449750" y="1331125"/>
            <a:ext cx="3843876" cy="36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5910625" y="1091850"/>
            <a:ext cx="1521300" cy="6807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91"/>
              <a:t>Population Density 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 b="0" l="2761" r="0" t="0"/>
          <a:stretch/>
        </p:blipFill>
        <p:spPr>
          <a:xfrm>
            <a:off x="4761625" y="1409650"/>
            <a:ext cx="3581451" cy="28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5">
            <a:alphaModFix/>
          </a:blip>
          <a:srcRect b="0" l="3185" r="0" t="0"/>
          <a:stretch/>
        </p:blipFill>
        <p:spPr>
          <a:xfrm>
            <a:off x="762000" y="1409650"/>
            <a:ext cx="3375640" cy="28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762000" y="4086025"/>
            <a:ext cx="2130900" cy="9003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Kwun Tong -&gt; Kwun Tong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Sha Tin -&gt; Wong Tai Sin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Yuen Long -&gt; Sham Shui Po</a:t>
            </a:r>
            <a:endParaRPr sz="1191"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1872025" y="1091850"/>
            <a:ext cx="1521300" cy="6807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91"/>
              <a:t>Population 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highlight>
                <a:srgbClr val="FFFFFF"/>
              </a:highlight>
            </a:endParaRPr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729450" y="4258925"/>
            <a:ext cx="7522500" cy="9579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Wong Tai Sin: highest Population-to-Car Parks Ratio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Kowloon City,  Kwai Tsing and Yuen Long roughly shares similar Population-to-Car Parks Ratio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4">
            <a:alphaModFix/>
          </a:blip>
          <a:srcRect b="0" l="2657" r="0" t="0"/>
          <a:stretch/>
        </p:blipFill>
        <p:spPr>
          <a:xfrm>
            <a:off x="925575" y="1689850"/>
            <a:ext cx="3469176" cy="25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1524788" y="1359075"/>
            <a:ext cx="2367000" cy="11307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91"/>
              <a:t>Population-to-Car Parks Ratio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5">
            <a:alphaModFix/>
          </a:blip>
          <a:srcRect b="0" l="2912" r="0" t="0"/>
          <a:stretch/>
        </p:blipFill>
        <p:spPr>
          <a:xfrm>
            <a:off x="4655275" y="1717925"/>
            <a:ext cx="3421256" cy="24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5791988" y="1359075"/>
            <a:ext cx="2367000" cy="11307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91"/>
              <a:t>Car Parks Density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6468275" y="1359075"/>
            <a:ext cx="1783500" cy="38577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Figure </a:t>
            </a:r>
            <a:endParaRPr u="sng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sz="1191"/>
              <a:t>Car parks and population distribution overlaid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Findings: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Population Density: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191"/>
              <a:t>positively correlated </a:t>
            </a:r>
            <a:r>
              <a:rPr lang="en-GB" sz="1191"/>
              <a:t>with number of car parks, rather than the area of the districts.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359075"/>
            <a:ext cx="5374254" cy="36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6468275" y="1206675"/>
            <a:ext cx="1783500" cy="38577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Figure </a:t>
            </a:r>
            <a:endParaRPr u="sng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sz="1191"/>
              <a:t>Car parks and population distribution overlaid (EV Charging Station highlighted)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Findings: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All EV Charging Station are located in HK Island.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Wan Chai: only district provide slots with Tesla Superchargers.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359075"/>
            <a:ext cx="5362546" cy="367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3015750" y="3613425"/>
            <a:ext cx="1152600" cy="7173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5">
            <a:alphaModFix/>
          </a:blip>
          <a:srcRect b="69632" l="2799" r="0" t="0"/>
          <a:stretch/>
        </p:blipFill>
        <p:spPr>
          <a:xfrm>
            <a:off x="4349750" y="3878725"/>
            <a:ext cx="4144250" cy="11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Selected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729450" y="1373200"/>
            <a:ext cx="20148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38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3"/>
              <a:buChar char="●"/>
            </a:pPr>
            <a:r>
              <a:rPr lang="en-GB" sz="1602"/>
              <a:t>Compulsory:</a:t>
            </a:r>
            <a:endParaRPr sz="1602"/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>
                <a:solidFill>
                  <a:srgbClr val="000000"/>
                </a:solidFill>
              </a:rPr>
              <a:t>Park_id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>
                <a:solidFill>
                  <a:srgbClr val="000000"/>
                </a:solidFill>
              </a:rPr>
              <a:t>day_of_week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>
                <a:solidFill>
                  <a:srgbClr val="000000"/>
                </a:solidFill>
              </a:rPr>
              <a:t>hour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>
                <a:solidFill>
                  <a:srgbClr val="000000"/>
                </a:solidFill>
              </a:rPr>
              <a:t>minute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4742200" y="1373200"/>
            <a:ext cx="32325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38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3"/>
              <a:buFont typeface="Lato"/>
              <a:buChar char="●"/>
            </a:pPr>
            <a:r>
              <a:rPr lang="en-GB" sz="1602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Created/Selected: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Tesla Superchargers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Area (km2)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District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Population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Population Density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holiday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Male to Female ratio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zone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373200"/>
            <a:ext cx="76887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Problem Introduction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Problem Statement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Datasets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External Datasets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AutoNum type="arabicPeriod"/>
            </a:pPr>
            <a:r>
              <a:rPr lang="en-GB">
                <a:solidFill>
                  <a:srgbClr val="666666"/>
                </a:solidFill>
              </a:rPr>
              <a:t>Data Preprocessing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AutoNum type="alphaLcPeriod"/>
            </a:pPr>
            <a:r>
              <a:rPr lang="en-GB">
                <a:solidFill>
                  <a:srgbClr val="666666"/>
                </a:solidFill>
              </a:rPr>
              <a:t>Data Cleaning 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AutoNum type="alphaLcPeriod"/>
            </a:pPr>
            <a:r>
              <a:rPr lang="en-GB">
                <a:solidFill>
                  <a:srgbClr val="666666"/>
                </a:solidFill>
              </a:rPr>
              <a:t>Feature Engineering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AutoNum type="alphaLcPeriod"/>
            </a:pPr>
            <a:r>
              <a:rPr lang="en-GB">
                <a:solidFill>
                  <a:srgbClr val="666666"/>
                </a:solidFill>
              </a:rPr>
              <a:t>Dimensionality Reduction</a:t>
            </a:r>
            <a:endParaRPr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AutoNum type="arabicPeriod"/>
            </a:pPr>
            <a:r>
              <a:rPr lang="en-GB">
                <a:solidFill>
                  <a:srgbClr val="666666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AutoNum type="arabicPeriod"/>
            </a:pPr>
            <a:r>
              <a:rPr lang="en-GB">
                <a:solidFill>
                  <a:srgbClr val="666666"/>
                </a:solidFill>
              </a:rPr>
              <a:t>Machine Learning Models </a:t>
            </a:r>
            <a:endParaRPr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AutoNum type="arabicPeriod"/>
            </a:pPr>
            <a:r>
              <a:rPr lang="en-GB">
                <a:solidFill>
                  <a:srgbClr val="666666"/>
                </a:solidFill>
              </a:rPr>
              <a:t>Model Evaluation</a:t>
            </a:r>
            <a:endParaRPr>
              <a:solidFill>
                <a:srgbClr val="66666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AutoNum type="arabicPeriod"/>
            </a:pPr>
            <a:r>
              <a:rPr lang="en-GB">
                <a:solidFill>
                  <a:srgbClr val="666666"/>
                </a:solidFill>
              </a:rPr>
              <a:t>Future </a:t>
            </a:r>
            <a:r>
              <a:rPr lang="en-GB">
                <a:solidFill>
                  <a:srgbClr val="666666"/>
                </a:solidFill>
              </a:rPr>
              <a:t>Development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AutoNum type="alphaLcPeriod"/>
            </a:pPr>
            <a:r>
              <a:rPr lang="en-GB">
                <a:solidFill>
                  <a:srgbClr val="666666"/>
                </a:solidFill>
              </a:rPr>
              <a:t>Enhancing Predictions Accuracy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AutoNum type="alphaLcPeriod"/>
            </a:pPr>
            <a:r>
              <a:rPr lang="en-GB">
                <a:solidFill>
                  <a:srgbClr val="666666"/>
                </a:solidFill>
              </a:rPr>
              <a:t>Model Selection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AutoNum type="alphaLcPeriod"/>
            </a:pPr>
            <a:r>
              <a:rPr lang="en-GB">
                <a:solidFill>
                  <a:srgbClr val="666666"/>
                </a:solidFill>
              </a:rPr>
              <a:t>Hyperparameters Tuning</a:t>
            </a:r>
            <a:endParaRPr>
              <a:solidFill>
                <a:srgbClr val="666666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AutoNum type="alphaLcPeriod"/>
            </a:pPr>
            <a:r>
              <a:rPr lang="en-GB">
                <a:solidFill>
                  <a:srgbClr val="666666"/>
                </a:solidFill>
              </a:rPr>
              <a:t>Practical Usages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Models</a:t>
            </a:r>
            <a:endParaRPr/>
          </a:p>
        </p:txBody>
      </p:sp>
      <p:graphicFrame>
        <p:nvGraphicFramePr>
          <p:cNvPr id="230" name="Google Shape;230;p33"/>
          <p:cNvGraphicFramePr/>
          <p:nvPr/>
        </p:nvGraphicFramePr>
        <p:xfrm>
          <a:off x="727650" y="153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{F2CCE3B1-D9B1-45E5-9188-5AD0A926D873}</a:tableStyleId>
              </a:tblPr>
              <a:tblGrid>
                <a:gridCol w="2026300"/>
                <a:gridCol w="756825"/>
                <a:gridCol w="2041400"/>
                <a:gridCol w="2865975"/>
              </a:tblGrid>
              <a:tr h="29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Speed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Overfitting/Underfitting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Performance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Random Forest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Prone to overfitting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Steady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Linear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May overfit without regulation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Poor with high dimensional data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AdaBoostRegressor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Rarely </a:t>
                      </a:r>
                      <a:r>
                        <a:rPr lang="en-GB" sz="1000"/>
                        <a:t>Overfit/Underfit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</a:t>
                      </a:r>
                      <a:r>
                        <a:rPr lang="en-GB" sz="1000"/>
                        <a:t>ood 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CatBoost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Rarely Overfit/Underfit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</a:t>
                      </a:r>
                      <a:r>
                        <a:rPr lang="en-GB" sz="1000"/>
                        <a:t>ood 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XGB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May overfit without regulation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</a:t>
                      </a:r>
                      <a:r>
                        <a:rPr lang="en-GB" sz="1000"/>
                        <a:t>ood 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LightGBM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Rarely Overfit/Underfit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</a:t>
                      </a:r>
                      <a:r>
                        <a:rPr lang="en-GB" sz="1000"/>
                        <a:t>ood 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31" name="Google Shape;231;p33"/>
          <p:cNvSpPr/>
          <p:nvPr/>
        </p:nvSpPr>
        <p:spPr>
          <a:xfrm>
            <a:off x="2809550" y="23858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3002925" y="23858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2809550" y="27668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3002925" y="27668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2809550" y="32240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/>
          <p:nvPr/>
        </p:nvSpPr>
        <p:spPr>
          <a:xfrm>
            <a:off x="3002925" y="32240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2809550" y="36812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3002925" y="36812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3196300" y="36812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/>
          <p:nvPr/>
        </p:nvSpPr>
        <p:spPr>
          <a:xfrm>
            <a:off x="2809550" y="41384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3169350" y="41384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2989450" y="41384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2809550" y="1971925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Models</a:t>
            </a:r>
            <a:endParaRPr/>
          </a:p>
        </p:txBody>
      </p:sp>
      <p:graphicFrame>
        <p:nvGraphicFramePr>
          <p:cNvPr id="249" name="Google Shape;249;p34"/>
          <p:cNvGraphicFramePr/>
          <p:nvPr/>
        </p:nvGraphicFramePr>
        <p:xfrm>
          <a:off x="727650" y="153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{F2CCE3B1-D9B1-45E5-9188-5AD0A926D873}</a:tableStyleId>
              </a:tblPr>
              <a:tblGrid>
                <a:gridCol w="2026300"/>
                <a:gridCol w="756825"/>
                <a:gridCol w="2041400"/>
                <a:gridCol w="2865975"/>
              </a:tblGrid>
              <a:tr h="29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Speed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Overfitting/Underfitting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Performance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Random Forest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Prone to overfitting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Steady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Linear Regressor  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May overfit without regulation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Poor with high dimensional data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AdaBoostRegressor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Rarely Overfit/Underfit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Good 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CatBoost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Rarely Overfit/Underfit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Good 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XGB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May overfit without regulation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Good 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LightGBM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Rarely Overfit/Underfit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Good 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50" name="Google Shape;250;p34"/>
          <p:cNvSpPr/>
          <p:nvPr/>
        </p:nvSpPr>
        <p:spPr>
          <a:xfrm>
            <a:off x="2809550" y="23858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3002925" y="23858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2809550" y="27668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3002925" y="27668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2809550" y="32240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3002925" y="32240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2809550" y="36812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3002925" y="36812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3196300" y="36812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2809550" y="41384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3169350" y="41384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2989450" y="41384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2809550" y="1971925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679650" y="1799875"/>
            <a:ext cx="1885200" cy="471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545150" y="2602850"/>
            <a:ext cx="1885200" cy="471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/>
          <p:nvPr/>
        </p:nvSpPr>
        <p:spPr>
          <a:xfrm>
            <a:off x="545150" y="3060050"/>
            <a:ext cx="1885200" cy="471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499050" y="3488725"/>
            <a:ext cx="1885200" cy="471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/>
          <p:nvPr/>
        </p:nvSpPr>
        <p:spPr>
          <a:xfrm>
            <a:off x="489550" y="3917350"/>
            <a:ext cx="1885200" cy="471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34"/>
          <p:cNvCxnSpPr/>
          <p:nvPr/>
        </p:nvCxnSpPr>
        <p:spPr>
          <a:xfrm flipH="1" rot="10800000">
            <a:off x="761625" y="2383850"/>
            <a:ext cx="1455000" cy="5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750" y="2369363"/>
            <a:ext cx="1345309" cy="1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Models</a:t>
            </a:r>
            <a:endParaRPr/>
          </a:p>
        </p:txBody>
      </p:sp>
      <p:graphicFrame>
        <p:nvGraphicFramePr>
          <p:cNvPr id="275" name="Google Shape;275;p35"/>
          <p:cNvGraphicFramePr/>
          <p:nvPr/>
        </p:nvGraphicFramePr>
        <p:xfrm>
          <a:off x="727650" y="153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{F2CCE3B1-D9B1-45E5-9188-5AD0A926D873}</a:tableStyleId>
              </a:tblPr>
              <a:tblGrid>
                <a:gridCol w="2026300"/>
                <a:gridCol w="761950"/>
                <a:gridCol w="2026025"/>
                <a:gridCol w="2876225"/>
              </a:tblGrid>
              <a:tr h="29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Speed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Overfitting/Underfitting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Performance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Decision Tree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May underfit with proper tuning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Worst than </a:t>
                      </a:r>
                      <a:r>
                        <a:rPr b="1" lang="en-GB" sz="1000"/>
                        <a:t>Random Forest Regressor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Extra Trees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Prone to overfitting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Worst than </a:t>
                      </a:r>
                      <a:r>
                        <a:rPr b="1" lang="en-GB" sz="1000"/>
                        <a:t>Random Forest Regressor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KNN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May underfit with proper tuning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Usually poor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Radius Neighbors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May underfit with proper tuning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Usually poor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Support Vector Regressor</a:t>
                      </a:r>
                      <a:endParaRPr b="1"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May overfit without </a:t>
                      </a:r>
                      <a:r>
                        <a:rPr lang="en-GB" sz="1000"/>
                        <a:t>proper tuning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Perform well with small amount of data</a:t>
                      </a:r>
                      <a:endParaRPr sz="10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6" name="Google Shape;276;p35"/>
          <p:cNvSpPr/>
          <p:nvPr/>
        </p:nvSpPr>
        <p:spPr>
          <a:xfrm>
            <a:off x="2809550" y="20048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3002925" y="20048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2809550" y="24620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3002925" y="24620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2809550" y="2919200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2809550" y="3295075"/>
            <a:ext cx="153600" cy="143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548" y="3779202"/>
            <a:ext cx="80297" cy="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/>
          <p:nvPr/>
        </p:nvSpPr>
        <p:spPr>
          <a:xfrm>
            <a:off x="679650" y="1799875"/>
            <a:ext cx="1885200" cy="471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Models - Limitation of model</a:t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729450" y="1373200"/>
            <a:ext cx="68151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Vector Regressor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Problem: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Processing time </a:t>
            </a:r>
            <a:r>
              <a:rPr lang="en-GB"/>
              <a:t>extremely</a:t>
            </a:r>
            <a:r>
              <a:rPr lang="en-GB"/>
              <a:t> slow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18181"/>
              <a:buChar char="●"/>
            </a:pPr>
            <a:r>
              <a:rPr lang="en-GB" sz="1100"/>
              <a:t>Executing time was over 3 hours (without considering polynomial kernel function)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Conclusion: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Model cannot be presented and therefore will be included in future development stage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b="0" l="0" r="16784" t="93417"/>
          <a:stretch/>
        </p:blipFill>
        <p:spPr>
          <a:xfrm>
            <a:off x="922099" y="3304150"/>
            <a:ext cx="6846200" cy="43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1140575" y="3489700"/>
            <a:ext cx="1498200" cy="24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</a:t>
            </a:r>
            <a:endParaRPr/>
          </a:p>
        </p:txBody>
      </p:sp>
      <p:graphicFrame>
        <p:nvGraphicFramePr>
          <p:cNvPr id="302" name="Google Shape;302;p38"/>
          <p:cNvGraphicFramePr/>
          <p:nvPr/>
        </p:nvGraphicFramePr>
        <p:xfrm>
          <a:off x="727638" y="1401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{F2CCE3B1-D9B1-45E5-9188-5AD0A926D873}</a:tableStyleId>
              </a:tblPr>
              <a:tblGrid>
                <a:gridCol w="2588000"/>
                <a:gridCol w="1700225"/>
                <a:gridCol w="1700225"/>
                <a:gridCol w="1700225"/>
              </a:tblGrid>
              <a:tr h="292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Cross Validation Scores (Training)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Negative Mean Absolute Error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Negative Mean Squared Error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R2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XGBRegressor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-24.378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-1581.384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0.812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AdaBoostRegressor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-54.467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-4577.359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0.465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LGBMRegressor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-9.553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-235.217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0.972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CatBoostRegressor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-6.493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-142.134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0.983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Decision Tree 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-4.674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-133.617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0.984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Random Forest 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-4.105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-94.101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0.989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</a:tbl>
          </a:graphicData>
        </a:graphic>
      </p:graphicFrame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89" y="4325550"/>
            <a:ext cx="382925" cy="2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</a:t>
            </a:r>
            <a:endParaRPr/>
          </a:p>
        </p:txBody>
      </p:sp>
      <p:graphicFrame>
        <p:nvGraphicFramePr>
          <p:cNvPr id="309" name="Google Shape;309;p39"/>
          <p:cNvGraphicFramePr/>
          <p:nvPr/>
        </p:nvGraphicFramePr>
        <p:xfrm>
          <a:off x="727638" y="1401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{F2CCE3B1-D9B1-45E5-9188-5AD0A926D873}</a:tableStyleId>
              </a:tblPr>
              <a:tblGrid>
                <a:gridCol w="2588000"/>
                <a:gridCol w="1700225"/>
                <a:gridCol w="1700225"/>
                <a:gridCol w="1700225"/>
              </a:tblGrid>
              <a:tr h="292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Scores (Testing)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Mean Absolute Error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Mean Squared Error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R2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XGBRegressor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22.524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1447.011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0.826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AdaBoostRegressor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57.749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4991.048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0.400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LGBMRegressor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9.227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223.574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0.973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CatBoostRegressor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6.086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127.645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0.985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Decision Tree 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4.556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124.18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0.985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Random Forest Regressor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4.071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92.331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0.989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B4C7DC"/>
                    </a:solidFill>
                  </a:tcPr>
                </a:tc>
              </a:tr>
            </a:tbl>
          </a:graphicData>
        </a:graphic>
      </p:graphicFrame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89" y="4325550"/>
            <a:ext cx="382925" cy="2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and result</a:t>
            </a:r>
            <a:endParaRPr/>
          </a:p>
        </p:txBody>
      </p:sp>
      <p:sp>
        <p:nvSpPr>
          <p:cNvPr id="316" name="Google Shape;316;p40"/>
          <p:cNvSpPr txBox="1"/>
          <p:nvPr>
            <p:ph idx="1" type="body"/>
          </p:nvPr>
        </p:nvSpPr>
        <p:spPr>
          <a:xfrm>
            <a:off x="729450" y="1373200"/>
            <a:ext cx="76887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Deployed Model: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Regressor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User input: </a:t>
            </a:r>
            <a:endParaRPr b="1" u="sng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Date: DD/MM/YYYY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Time: HH:MM</a:t>
            </a:r>
            <a:endParaRPr/>
          </a:p>
          <a:p>
            <a:pPr indent="-298450" lvl="1" marL="809999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Round off to every 15 mins for prediction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District: Name of the district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</a:t>
            </a:r>
            <a:r>
              <a:rPr b="1" lang="en-GB" u="sng"/>
              <a:t>utput return: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Car park vacancy in the district</a:t>
            </a:r>
            <a:endParaRPr/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663" y="2838322"/>
            <a:ext cx="3723250" cy="19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075" y="1265188"/>
            <a:ext cx="36004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 txBox="1"/>
          <p:nvPr/>
        </p:nvSpPr>
        <p:spPr>
          <a:xfrm>
            <a:off x="4670075" y="2511075"/>
            <a:ext cx="36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User input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4670150" y="4713575"/>
            <a:ext cx="36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Enquiry result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Development: Practical Usages</a:t>
            </a:r>
            <a:endParaRPr/>
          </a:p>
        </p:txBody>
      </p:sp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729450" y="1373200"/>
            <a:ext cx="76887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Deploying on: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Web </a:t>
            </a:r>
            <a:r>
              <a:rPr lang="en-GB"/>
              <a:t>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App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How it works: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Applying cloud DB storage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Auto data preprocessing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Dynamically retraining models with continuous 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Managing and monitoring models for model drift, bias and risk on dashboard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Collect enquiry data on parking demand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32" name="Google Shape;3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3397" y="1168050"/>
            <a:ext cx="1991824" cy="37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729450" y="632850"/>
            <a:ext cx="785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Development: Enhancing Prediction Accuracy</a:t>
            </a:r>
            <a:endParaRPr/>
          </a:p>
        </p:txBody>
      </p:sp>
      <p:sp>
        <p:nvSpPr>
          <p:cNvPr id="338" name="Google Shape;338;p43"/>
          <p:cNvSpPr txBox="1"/>
          <p:nvPr>
            <p:ph idx="1" type="body"/>
          </p:nvPr>
        </p:nvSpPr>
        <p:spPr>
          <a:xfrm>
            <a:off x="729450" y="1373200"/>
            <a:ext cx="76887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more training features: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Median salaries: Richer -&gt; more cars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Weather: Rainy vs sunny - affect traffics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Pre and post Pandemic figures -  influence on car park occupancy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Private parking slots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Fees of car parks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Development: Model Selection</a:t>
            </a:r>
            <a:endParaRPr/>
          </a:p>
        </p:txBody>
      </p:sp>
      <p:sp>
        <p:nvSpPr>
          <p:cNvPr id="344" name="Google Shape;344;p44"/>
          <p:cNvSpPr txBox="1"/>
          <p:nvPr>
            <p:ph idx="1" type="body"/>
          </p:nvPr>
        </p:nvSpPr>
        <p:spPr>
          <a:xfrm>
            <a:off x="729450" y="1373200"/>
            <a:ext cx="36438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Model trained: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Dummy Regressor,Decision Tree,Random Forest, xgboost, GridSearchCV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Best accuracy model (Highest R2): 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Best result m</a:t>
            </a:r>
            <a:r>
              <a:rPr b="1" lang="en-GB" u="sng"/>
              <a:t>etrics: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R2 Score = 0.989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Mean-absolute error = 8.807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Root-mean-squared error = 3.338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4"/>
          <p:cNvPicPr preferRelativeResize="0"/>
          <p:nvPr/>
        </p:nvPicPr>
        <p:blipFill rotWithShape="1">
          <a:blip r:embed="rId3">
            <a:alphaModFix/>
          </a:blip>
          <a:srcRect b="10857" l="-1832" r="0" t="3985"/>
          <a:stretch/>
        </p:blipFill>
        <p:spPr>
          <a:xfrm>
            <a:off x="778500" y="4012575"/>
            <a:ext cx="2848025" cy="10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225" y="1198100"/>
            <a:ext cx="5244775" cy="31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4"/>
          <p:cNvSpPr txBox="1"/>
          <p:nvPr/>
        </p:nvSpPr>
        <p:spPr>
          <a:xfrm>
            <a:off x="4373275" y="4375250"/>
            <a:ext cx="462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Random Forest R2 score for 18 districts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Development: Model Selection</a:t>
            </a:r>
            <a:endParaRPr/>
          </a:p>
        </p:txBody>
      </p:sp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729450" y="1373200"/>
            <a:ext cx="51729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Model Selection as district or zone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Train model with zone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R2 score will be compared for district inputted by user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Zone or district model of random forest will be deployed based on higher R2 score of district selected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Districts in HKI, NTW, NTE → corresponding zone model will be used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Districts in KLN → Hong Kong (ALL)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 rotWithShape="1">
          <a:blip r:embed="rId3">
            <a:alphaModFix/>
          </a:blip>
          <a:srcRect b="0" l="-2350" r="2349" t="0"/>
          <a:stretch/>
        </p:blipFill>
        <p:spPr>
          <a:xfrm>
            <a:off x="6567886" y="866587"/>
            <a:ext cx="2020875" cy="229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5"/>
          <p:cNvSpPr txBox="1"/>
          <p:nvPr/>
        </p:nvSpPr>
        <p:spPr>
          <a:xfrm>
            <a:off x="6604401" y="3000175"/>
            <a:ext cx="202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Random Forest R2 score for 4 zones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56" name="Google Shape;356;p45"/>
          <p:cNvGraphicFramePr/>
          <p:nvPr/>
        </p:nvGraphicFramePr>
        <p:xfrm>
          <a:off x="5902350" y="33800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{62D67003-BD9D-49CF-866C-10BEAA4C2B60}</a:tableStyleId>
              </a:tblPr>
              <a:tblGrid>
                <a:gridCol w="1061125"/>
                <a:gridCol w="783900"/>
                <a:gridCol w="652550"/>
                <a:gridCol w="652550"/>
              </a:tblGrid>
              <a:tr h="26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Hong Kong Island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RMSE: 8.611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R2:0.991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MAE:3.542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6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Kowloon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RMSW: 13.242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R2:0.986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MAE:3.955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6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N.T. West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RMSE:7.895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R2:0.991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MAE:3.557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19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N. T. East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RMSE:5.997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R2:0.984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MAE:2.607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Hong Kong (ALL)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RMSE:8.797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R2:0.989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latin typeface="Lato"/>
                          <a:ea typeface="Lato"/>
                          <a:cs typeface="Lato"/>
                          <a:sym typeface="Lato"/>
                        </a:rPr>
                        <a:t>MAE:3.338</a:t>
                      </a:r>
                      <a:endParaRPr sz="7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Development: </a:t>
            </a:r>
            <a:r>
              <a:rPr lang="en-GB"/>
              <a:t>Model Selection</a:t>
            </a:r>
            <a:endParaRPr/>
          </a:p>
        </p:txBody>
      </p:sp>
      <p:sp>
        <p:nvSpPr>
          <p:cNvPr id="362" name="Google Shape;362;p46"/>
          <p:cNvSpPr txBox="1"/>
          <p:nvPr>
            <p:ph idx="1" type="body"/>
          </p:nvPr>
        </p:nvSpPr>
        <p:spPr>
          <a:xfrm>
            <a:off x="729450" y="1373200"/>
            <a:ext cx="35964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u="sng"/>
              <a:t>Zone </a:t>
            </a:r>
            <a:endParaRPr b="1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Created by grouping districts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u="sng"/>
              <a:t>Model Selection by zone</a:t>
            </a:r>
            <a:endParaRPr b="1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Problem: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Some district have relatively low R2 score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(as seen in previous result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3" name="Google Shape;363;p46"/>
          <p:cNvGraphicFramePr/>
          <p:nvPr/>
        </p:nvGraphicFramePr>
        <p:xfrm>
          <a:off x="5225425" y="116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{62D67003-BD9D-49CF-866C-10BEAA4C2B60}</a:tableStyleId>
              </a:tblPr>
              <a:tblGrid>
                <a:gridCol w="1486125"/>
                <a:gridCol w="1706600"/>
              </a:tblGrid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Hong Kong Island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Central &amp; Western, Southern,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Wan Chai,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Eastern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2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Kowloon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Sham Shui Po,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Wong Tai Sin,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Kowloon City,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Kwun Tong,       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Yau Tsim Mong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42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New Territories (West)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Islands,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Tsuen Wan,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Kwai Tsing,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Yuen Long,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Tuen Mun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New Territories (East)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Tai Po,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Sai Kung,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North,   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Sha Tin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Development: </a:t>
            </a:r>
            <a:r>
              <a:rPr lang="en-GB"/>
              <a:t>Hyperparameter Tuning</a:t>
            </a:r>
            <a:endParaRPr/>
          </a:p>
        </p:txBody>
      </p:sp>
      <p:graphicFrame>
        <p:nvGraphicFramePr>
          <p:cNvPr id="369" name="Google Shape;369;p47"/>
          <p:cNvGraphicFramePr/>
          <p:nvPr/>
        </p:nvGraphicFramePr>
        <p:xfrm>
          <a:off x="727650" y="16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{62D67003-BD9D-49CF-866C-10BEAA4C2B60}</a:tableStyleId>
              </a:tblPr>
              <a:tblGrid>
                <a:gridCol w="1963400"/>
                <a:gridCol w="1025275"/>
                <a:gridCol w="2727450"/>
                <a:gridCol w="1972575"/>
              </a:tblGrid>
              <a:tr h="49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I</a:t>
                      </a: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mplement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Level of </a:t>
                      </a: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Understanding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Credibility/</a:t>
                      </a:r>
                      <a:r>
                        <a:rPr lang="en-GB" sz="1300"/>
                        <a:t>Accessibility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GridSearchCV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E</a:t>
                      </a: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asy to understand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rovided by </a:t>
                      </a: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Sklearn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</a:tr>
              <a:tr h="33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RandomizedSearchCV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Easy to understand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Provided by Sklearn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Bayesian Search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C</a:t>
                      </a: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ertain level of understanding to Bayesian Theorem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Accessible </a:t>
                      </a: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but may not be reputable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676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Genetic Algorithm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Must be familiar to genetic algorithm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No reputable packages online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200" y="2571745"/>
            <a:ext cx="235475" cy="2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200" y="3099822"/>
            <a:ext cx="235475" cy="28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200" y="2195622"/>
            <a:ext cx="235475" cy="28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5200" y="3719872"/>
            <a:ext cx="235475" cy="28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0550" y="3719872"/>
            <a:ext cx="235475" cy="28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5900" y="3719872"/>
            <a:ext cx="235475" cy="28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675" y="3099822"/>
            <a:ext cx="235475" cy="286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Development: Hyperparameter Tuning</a:t>
            </a:r>
            <a:endParaRPr/>
          </a:p>
        </p:txBody>
      </p:sp>
      <p:graphicFrame>
        <p:nvGraphicFramePr>
          <p:cNvPr id="382" name="Google Shape;382;p48"/>
          <p:cNvGraphicFramePr/>
          <p:nvPr/>
        </p:nvGraphicFramePr>
        <p:xfrm>
          <a:off x="727650" y="164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{62D67003-BD9D-49CF-866C-10BEAA4C2B60}</a:tableStyleId>
              </a:tblPr>
              <a:tblGrid>
                <a:gridCol w="1963400"/>
                <a:gridCol w="1025275"/>
                <a:gridCol w="2727450"/>
                <a:gridCol w="1972575"/>
              </a:tblGrid>
              <a:tr h="493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            Combo!!!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Implement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Level of Understanding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Credibility/</a:t>
                      </a:r>
                      <a:r>
                        <a:rPr lang="en-GB" sz="1300"/>
                        <a:t>Accessibility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GridSearchCV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Easy to understand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Provided by Sklearn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5D5"/>
                    </a:solidFill>
                  </a:tcPr>
                </a:tc>
              </a:tr>
              <a:tr h="33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RandomizedSearchCV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Easy to understand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Provided by Sklearn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Bayesian Search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Certain level of understanding to Bayesian Theorem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Accessible </a:t>
                      </a: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but may not be reputable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676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Genetic Algorithm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Must be familiar to genetic algorithm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No reputable packages online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3" name="Google Shape;3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200" y="2571745"/>
            <a:ext cx="235475" cy="2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200" y="3099822"/>
            <a:ext cx="235475" cy="28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200" y="2195622"/>
            <a:ext cx="235475" cy="28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5200" y="3719872"/>
            <a:ext cx="235475" cy="28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0550" y="3719872"/>
            <a:ext cx="235475" cy="28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5900" y="3719872"/>
            <a:ext cx="235475" cy="28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675" y="3099822"/>
            <a:ext cx="235475" cy="2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/>
          <p:nvPr/>
        </p:nvSpPr>
        <p:spPr>
          <a:xfrm>
            <a:off x="541350" y="2134125"/>
            <a:ext cx="2228400" cy="787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8"/>
          <p:cNvSpPr/>
          <p:nvPr/>
        </p:nvSpPr>
        <p:spPr>
          <a:xfrm>
            <a:off x="541350" y="2947425"/>
            <a:ext cx="1885200" cy="471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8"/>
          <p:cNvSpPr/>
          <p:nvPr/>
        </p:nvSpPr>
        <p:spPr>
          <a:xfrm>
            <a:off x="1443125" y="1964875"/>
            <a:ext cx="235500" cy="18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/>
          <p:nvPr>
            <p:ph type="title"/>
          </p:nvPr>
        </p:nvSpPr>
        <p:spPr>
          <a:xfrm>
            <a:off x="729450" y="632850"/>
            <a:ext cx="785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Development: Enhancing Prediction Accuracy</a:t>
            </a:r>
            <a:endParaRPr/>
          </a:p>
        </p:txBody>
      </p:sp>
      <p:sp>
        <p:nvSpPr>
          <p:cNvPr id="398" name="Google Shape;398;p49"/>
          <p:cNvSpPr txBox="1"/>
          <p:nvPr>
            <p:ph idx="1" type="body"/>
          </p:nvPr>
        </p:nvSpPr>
        <p:spPr>
          <a:xfrm>
            <a:off x="729450" y="1373200"/>
            <a:ext cx="76887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Trying more methods in the data preparation process: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More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More external data for feature engineering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Normalizing, Logarithmic, Box Cox Transformation 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Live vacancy data from EMSD smart car park management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2"/>
              <a:t>Remove outliers/Unbalanced (prevent bias)</a:t>
            </a:r>
            <a:r>
              <a:rPr lang="en-GB"/>
              <a:t> 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9"/>
          <p:cNvPicPr preferRelativeResize="0"/>
          <p:nvPr/>
        </p:nvPicPr>
        <p:blipFill rotWithShape="1">
          <a:blip r:embed="rId3">
            <a:alphaModFix/>
          </a:blip>
          <a:srcRect b="0" l="0" r="9420" t="9123"/>
          <a:stretch/>
        </p:blipFill>
        <p:spPr>
          <a:xfrm>
            <a:off x="5862600" y="1471625"/>
            <a:ext cx="2671800" cy="213517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9"/>
          <p:cNvSpPr txBox="1"/>
          <p:nvPr/>
        </p:nvSpPr>
        <p:spPr>
          <a:xfrm>
            <a:off x="5862600" y="3606800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Hong Kong EMSD smart car park management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/>
          <p:nvPr>
            <p:ph type="ctrTitle"/>
          </p:nvPr>
        </p:nvSpPr>
        <p:spPr>
          <a:xfrm>
            <a:off x="729450" y="1322450"/>
            <a:ext cx="7688100" cy="24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End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/>
          <p:nvPr>
            <p:ph type="ctrTitle"/>
          </p:nvPr>
        </p:nvSpPr>
        <p:spPr>
          <a:xfrm>
            <a:off x="729450" y="1322450"/>
            <a:ext cx="7688100" cy="24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A~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Background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450" y="1373200"/>
            <a:ext cx="76887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Objective: Car Park Availability Analysis and Predictive Modelling across all the HK Districts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Problem:  Regression (Supervised Learning)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User input: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Full date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Time (Rounded off to the nearest 15 min interval)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District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Output (Prediction):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List of car park with the corresponding vacancy prediction for enquired district and time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highlight>
                <a:srgbClr val="FFFFFF"/>
              </a:highlight>
            </a:endParaRPr>
          </a:p>
        </p:txBody>
      </p:sp>
      <p:sp>
        <p:nvSpPr>
          <p:cNvPr id="416" name="Google Shape;416;p52"/>
          <p:cNvSpPr txBox="1"/>
          <p:nvPr>
            <p:ph idx="1" type="body"/>
          </p:nvPr>
        </p:nvSpPr>
        <p:spPr>
          <a:xfrm>
            <a:off x="6468275" y="1359075"/>
            <a:ext cx="2294100" cy="38577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Figure </a:t>
            </a:r>
            <a:endParaRPr u="sng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sz="1191"/>
              <a:t>vacancy (by holiday’) per districts </a:t>
            </a:r>
            <a:endParaRPr sz="1191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Findings: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No difference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50"/>
              </a:spcAft>
              <a:buNone/>
            </a:pPr>
            <a:r>
              <a:rPr lang="en-GB"/>
              <a:t>Affected by COVID-19 ?</a:t>
            </a:r>
            <a:endParaRPr/>
          </a:p>
        </p:txBody>
      </p:sp>
      <p:pic>
        <p:nvPicPr>
          <p:cNvPr id="417" name="Google Shape;417;p52"/>
          <p:cNvPicPr preferRelativeResize="0"/>
          <p:nvPr/>
        </p:nvPicPr>
        <p:blipFill rotWithShape="1">
          <a:blip r:embed="rId4">
            <a:alphaModFix/>
          </a:blip>
          <a:srcRect b="0" l="3744" r="0" t="0"/>
          <a:stretch/>
        </p:blipFill>
        <p:spPr>
          <a:xfrm>
            <a:off x="879450" y="1315325"/>
            <a:ext cx="3856650" cy="36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highlight>
                <a:srgbClr val="FFFFFF"/>
              </a:highlight>
            </a:endParaRPr>
          </a:p>
        </p:txBody>
      </p:sp>
      <p:sp>
        <p:nvSpPr>
          <p:cNvPr id="423" name="Google Shape;423;p53"/>
          <p:cNvSpPr txBox="1"/>
          <p:nvPr>
            <p:ph idx="1" type="body"/>
          </p:nvPr>
        </p:nvSpPr>
        <p:spPr>
          <a:xfrm>
            <a:off x="6773075" y="1359075"/>
            <a:ext cx="1783500" cy="38577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Figure </a:t>
            </a:r>
            <a:endParaRPr u="sng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sz="1191"/>
              <a:t>Population and gender distribution of each district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Findings: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Find no district has any exceptionally disproportionated M-to-F ratio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</p:txBody>
      </p:sp>
      <p:pic>
        <p:nvPicPr>
          <p:cNvPr id="424" name="Google Shape;424;p53"/>
          <p:cNvPicPr preferRelativeResize="0"/>
          <p:nvPr/>
        </p:nvPicPr>
        <p:blipFill rotWithShape="1">
          <a:blip r:embed="rId4">
            <a:alphaModFix/>
          </a:blip>
          <a:srcRect b="0" l="2704" r="0" t="0"/>
          <a:stretch/>
        </p:blipFill>
        <p:spPr>
          <a:xfrm>
            <a:off x="787225" y="1359075"/>
            <a:ext cx="3877775" cy="367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75" y="1258125"/>
            <a:ext cx="3966049" cy="21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4"/>
          <p:cNvSpPr txBox="1"/>
          <p:nvPr>
            <p:ph idx="1" type="body"/>
          </p:nvPr>
        </p:nvSpPr>
        <p:spPr>
          <a:xfrm>
            <a:off x="7309900" y="819675"/>
            <a:ext cx="1783500" cy="42498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Figure </a:t>
            </a:r>
            <a:endParaRPr u="sng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sz="1191"/>
              <a:t>mean vacancies - date</a:t>
            </a:r>
            <a:endParaRPr sz="1191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sz="1191"/>
              <a:t>per district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Findings: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Parking vacancies periodicities mostly vary in stable manner 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This shows no correlation between vacancy and date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50"/>
              </a:spcAft>
              <a:buNone/>
            </a:pPr>
            <a:r>
              <a:rPr lang="en-GB" sz="1191"/>
              <a:t>Parking vacancies does not vary much with day </a:t>
            </a:r>
            <a:endParaRPr sz="1191"/>
          </a:p>
        </p:txBody>
      </p:sp>
      <p:sp>
        <p:nvSpPr>
          <p:cNvPr id="431" name="Google Shape;431;p5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7825" y="2855225"/>
            <a:ext cx="3966049" cy="199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highlight>
                <a:srgbClr val="FFFFFF"/>
              </a:highlight>
            </a:endParaRPr>
          </a:p>
        </p:txBody>
      </p:sp>
      <p:sp>
        <p:nvSpPr>
          <p:cNvPr id="438" name="Google Shape;438;p55"/>
          <p:cNvSpPr txBox="1"/>
          <p:nvPr>
            <p:ph idx="1" type="body"/>
          </p:nvPr>
        </p:nvSpPr>
        <p:spPr>
          <a:xfrm>
            <a:off x="6468275" y="1359075"/>
            <a:ext cx="1783500" cy="38577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Figure </a:t>
            </a:r>
            <a:endParaRPr u="sng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sz="1191"/>
              <a:t>vacancy in office hour (9:00 - 18:00)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/>
              <a:t>Findings: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mean vacancy during non-office hour: ~ 70 office hour: ~40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greater by a factor of ~2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Not much diff. By districts 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</p:txBody>
      </p:sp>
      <p:pic>
        <p:nvPicPr>
          <p:cNvPr id="439" name="Google Shape;4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359075"/>
            <a:ext cx="3473574" cy="33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537" y="2617625"/>
            <a:ext cx="1874225" cy="21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Exploratory Data Analysis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6"/>
          <p:cNvSpPr txBox="1"/>
          <p:nvPr>
            <p:ph idx="1" type="body"/>
          </p:nvPr>
        </p:nvSpPr>
        <p:spPr>
          <a:xfrm>
            <a:off x="6468275" y="1206675"/>
            <a:ext cx="1783500" cy="38577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Figure </a:t>
            </a:r>
            <a:endParaRPr u="sng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sz="1191"/>
              <a:t>Vacancy by (Tesla SuperChargers) per District</a:t>
            </a:r>
            <a:endParaRPr sz="1191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-GB" u="sng"/>
              <a:t>Findings: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91"/>
              <a:t>Wan Chai: only district provide slots with Tesla Superchargers.</a:t>
            </a:r>
            <a:endParaRPr sz="1191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191"/>
          </a:p>
        </p:txBody>
      </p:sp>
      <p:pic>
        <p:nvPicPr>
          <p:cNvPr id="447" name="Google Shape;447;p56"/>
          <p:cNvPicPr preferRelativeResize="0"/>
          <p:nvPr/>
        </p:nvPicPr>
        <p:blipFill rotWithShape="1">
          <a:blip r:embed="rId4">
            <a:alphaModFix/>
          </a:blip>
          <a:srcRect b="0" l="2799" r="0" t="0"/>
          <a:stretch/>
        </p:blipFill>
        <p:spPr>
          <a:xfrm>
            <a:off x="1112000" y="1302525"/>
            <a:ext cx="4144250" cy="36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000000"/>
                </a:solidFill>
                <a:highlight>
                  <a:schemeClr val="lt1"/>
                </a:highlight>
              </a:rPr>
              <a:t>Base Dataset</a:t>
            </a:r>
            <a:r>
              <a:rPr lang="en-GB" sz="2300">
                <a:solidFill>
                  <a:srgbClr val="000000"/>
                </a:solidFill>
                <a:highlight>
                  <a:schemeClr val="lt1"/>
                </a:highlight>
              </a:rPr>
              <a:t> vs  Base Dataset w External Dataset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highlight>
                <a:srgbClr val="FFFFFF"/>
              </a:highlight>
            </a:endParaRPr>
          </a:p>
        </p:txBody>
      </p:sp>
      <p:pic>
        <p:nvPicPr>
          <p:cNvPr id="453" name="Google Shape;4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50" y="2324075"/>
            <a:ext cx="37433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350" y="2333600"/>
            <a:ext cx="37338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Information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729450" y="3613425"/>
            <a:ext cx="76887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Car parks that fulfill criteria: 148</a:t>
            </a:r>
            <a:endParaRPr/>
          </a:p>
        </p:txBody>
      </p:sp>
      <p:graphicFrame>
        <p:nvGraphicFramePr>
          <p:cNvPr id="111" name="Google Shape;111;p17"/>
          <p:cNvGraphicFramePr/>
          <p:nvPr/>
        </p:nvGraphicFramePr>
        <p:xfrm>
          <a:off x="729450" y="185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{62D67003-BD9D-49CF-866C-10BEAA4C2B60}</a:tableStyleId>
              </a:tblPr>
              <a:tblGrid>
                <a:gridCol w="4046100"/>
                <a:gridCol w="1130800"/>
                <a:gridCol w="1082275"/>
                <a:gridCol w="1753400"/>
              </a:tblGrid>
              <a:tr h="37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Dimensions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Source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Extraction Methodology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CarPark vacancy (01/05/2021 -  31/05/2021)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(973479, 6)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data.one.gov.hk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Lato"/>
                        <a:buAutoNum type="arabicPeriod"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JSON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Lato"/>
                        <a:buAutoNum type="arabicPeriod"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requests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000"/>
                        <a:buFont typeface="Lato"/>
                        <a:buAutoNum type="arabicPeriod"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Pandas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Basic info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(327, 22)</a:t>
                      </a:r>
                      <a:endParaRPr/>
                    </a:p>
                  </a:txBody>
                  <a:tcPr marT="91425" marB="91425" marR="91425" marL="91425"/>
                </a:tc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Information - External</a:t>
            </a:r>
            <a:endParaRPr/>
          </a:p>
        </p:txBody>
      </p:sp>
      <p:graphicFrame>
        <p:nvGraphicFramePr>
          <p:cNvPr id="117" name="Google Shape;117;p18"/>
          <p:cNvGraphicFramePr/>
          <p:nvPr/>
        </p:nvGraphicFramePr>
        <p:xfrm>
          <a:off x="729450" y="170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{62D67003-BD9D-49CF-866C-10BEAA4C2B60}</a:tableStyleId>
              </a:tblPr>
              <a:tblGrid>
                <a:gridCol w="1384850"/>
                <a:gridCol w="1487325"/>
                <a:gridCol w="2394100"/>
                <a:gridCol w="2199425"/>
              </a:tblGrid>
              <a:tr h="316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Dimensions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Source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Extraction Methodology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population2020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666666"/>
                          </a:solidFill>
                        </a:rPr>
                        <a:t>(18, 8)</a:t>
                      </a:r>
                      <a:endParaRPr sz="1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</a:rPr>
                        <a:t>Census and Statistics Dept.</a:t>
                      </a:r>
                      <a:endParaRPr sz="1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Customized and downloaded directly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population_sex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666666"/>
                          </a:solidFill>
                        </a:rPr>
                        <a:t>(252, 8)</a:t>
                      </a:r>
                      <a:endParaRPr sz="1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000000"/>
                        </a:buClr>
                        <a:buSzPts val="935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area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666666"/>
                          </a:solidFill>
                        </a:rPr>
                        <a:t>(18, 2)</a:t>
                      </a:r>
                      <a:endParaRPr sz="1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Downloaded directly (JSON, requests, Pandas libraries,geopandas)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district_borders </a:t>
                      </a:r>
                      <a:endParaRPr sz="10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666666"/>
                          </a:solidFill>
                        </a:rPr>
                        <a:t>(18, 5)</a:t>
                      </a:r>
                      <a:endParaRPr sz="1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666666"/>
                          </a:solidFill>
                          <a:highlight>
                            <a:srgbClr val="FFFFFF"/>
                          </a:highlight>
                        </a:rPr>
                        <a:t>DATA.GOV.HK</a:t>
                      </a:r>
                      <a:endParaRPr sz="1000">
                        <a:solidFill>
                          <a:srgbClr val="666666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18" name="Google Shape;118;p18"/>
          <p:cNvSpPr txBox="1"/>
          <p:nvPr/>
        </p:nvSpPr>
        <p:spPr>
          <a:xfrm>
            <a:off x="729450" y="124281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Car parks that fulfill criteria: 148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 - Data Cleaning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729450" y="1373200"/>
            <a:ext cx="76887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Label Encoding categorical features such as “park_id” 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-GB" sz="1302"/>
              <a:t>Imputing Missing Values</a:t>
            </a:r>
            <a:endParaRPr sz="1302"/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18"/>
              <a:buChar char="○"/>
            </a:pPr>
            <a:r>
              <a:rPr lang="en-GB" sz="1117"/>
              <a:t>9  car parks’ districts are missing</a:t>
            </a:r>
            <a:endParaRPr sz="1117"/>
          </a:p>
          <a:p>
            <a:pPr indent="-29321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Char char="○"/>
            </a:pPr>
            <a:r>
              <a:rPr lang="en-GB" sz="1117"/>
              <a:t>Directly recovered via:  </a:t>
            </a:r>
            <a:r>
              <a:rPr lang="en-GB" sz="1071" u="sng">
                <a:solidFill>
                  <a:srgbClr val="66666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http://www.gohk.gov.hk/chi/welcome/index.html</a:t>
            </a:r>
            <a:endParaRPr sz="1071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GB" sz="1302"/>
              <a:t>Dropping unnecessary features/instances: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3"/>
              <a:buAutoNum type="arabicPeriod"/>
            </a:pPr>
            <a:r>
              <a:rPr lang="en-GB" sz="1302"/>
              <a:t>Duplicates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AutoNum type="arabicPeriod"/>
            </a:pPr>
            <a:r>
              <a:rPr lang="en-GB" sz="1302"/>
              <a:t>Outside the desired time period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AutoNum type="arabicPeriod"/>
            </a:pPr>
            <a:r>
              <a:rPr lang="en-GB" sz="1302"/>
              <a:t>High Pearson’s R</a:t>
            </a:r>
            <a:endParaRPr sz="1302"/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3"/>
              <a:buAutoNum type="arabicPeriod"/>
            </a:pPr>
            <a:r>
              <a:rPr lang="en-GB" sz="1302"/>
              <a:t>Amount of Variation</a:t>
            </a:r>
            <a:endParaRPr sz="1302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2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 - Feature Engineering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9450" y="1373200"/>
            <a:ext cx="76887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Districts -&gt; zones (HK Island, KL, etc.)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Timestamp -&gt; ‘day_of_week’, ‘hours’, ‘minute’  -&gt; Cyclical Encoding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Remarks -&gt;  ‘Tesla Superchargers’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Male-to-Female ratio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Population /Area -&gt; Population Density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Public holidays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